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67" r:id="rId14"/>
    <p:sldId id="279" r:id="rId15"/>
    <p:sldId id="271" r:id="rId16"/>
    <p:sldId id="272" r:id="rId17"/>
    <p:sldId id="276" r:id="rId18"/>
    <p:sldId id="273" r:id="rId19"/>
    <p:sldId id="278" r:id="rId20"/>
    <p:sldId id="270" r:id="rId21"/>
    <p:sldId id="274" r:id="rId22"/>
    <p:sldId id="275" r:id="rId2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6" d="100"/>
          <a:sy n="86" d="100"/>
        </p:scale>
        <p:origin x="-1205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C5EC6-781C-436E-B874-0A5BA6D15752}" type="datetimeFigureOut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93E41-AA06-424C-BCB4-D1BEE19F17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827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93E41-AA06-424C-BCB4-D1BEE19F1761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8946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1B5C-BA0B-4219-BB94-26B9B8D9148D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70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A70D-6FF3-487E-9F8B-8F7F2387A6F4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480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3C3F-6A0D-423D-91D9-A1C0BCA2ACB3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09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75F-FBCC-430F-911E-573FBA2F04E2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78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A742-718F-4DE4-ABAD-433B3332F951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03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B62-F93C-4D32-B563-A97F7F65DF1C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7A10B-EC7C-428D-B7B2-A9A835646674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50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29D36-D7C1-4558-8A3F-19A5E7A76798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30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029E-8B2D-442D-9225-B493D2C4C5E1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621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BC7-2085-4511-BE40-E2BB600AC8CD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7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8E9C-0B2C-48EA-9879-3E7191FEA9B2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87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4965E-4177-4C04-A4C8-85B4CC1FB0EF}" type="datetime1">
              <a:rPr kumimoji="1" lang="ja-JP" altLang="en-US" smtClean="0"/>
              <a:t>2016/7/12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CE5CD-37A3-41EB-9C20-18230A3B1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035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71600" y="5085184"/>
            <a:ext cx="7772400" cy="1470025"/>
          </a:xfrm>
          <a:gradFill flip="none" rotWithShape="1">
            <a:gsLst>
              <a:gs pos="70000">
                <a:schemeClr val="accent3">
                  <a:alpha val="95000"/>
                  <a:lumMod val="30000"/>
                  <a:lumOff val="70000"/>
                </a:schemeClr>
              </a:gs>
              <a:gs pos="100000">
                <a:schemeClr val="bg1">
                  <a:alpha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/>
          <a:lstStyle/>
          <a:p>
            <a:pPr algn="r"/>
            <a:r>
              <a:rPr kumimoji="1" lang="ja-JP" altLang="en-US" b="1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</a:rPr>
              <a:t>キャンプ役立ちアプリ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800" dirty="0" smtClean="0"/>
              <a:t>Linking 04	</a:t>
            </a:r>
            <a:r>
              <a:rPr kumimoji="1" lang="ja-JP" altLang="en-US" sz="2800" dirty="0" smtClean="0"/>
              <a:t>清水 悠平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329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lang="ja-JP" altLang="en-US" b="1" spc="50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２</a:t>
            </a:r>
            <a:r>
              <a:rPr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．キャンプと</a:t>
            </a:r>
            <a:r>
              <a:rPr lang="en-US" altLang="ja-JP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Linking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キャンプ地での害虫・害獣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lvl="1"/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オオスズメバチ</a:t>
            </a:r>
          </a:p>
          <a:p>
            <a:pPr marL="914400" lvl="2" indent="0">
              <a:buNone/>
            </a:pPr>
            <a:r>
              <a:rPr lang="en-US" altLang="ja-JP" sz="2000" dirty="0" smtClean="0">
                <a:latin typeface="HGSｺﾞｼｯｸE" pitchFamily="50" charset="-128"/>
                <a:ea typeface="HGSｺﾞｼｯｸE" pitchFamily="50" charset="-128"/>
              </a:rPr>
              <a:t>… </a:t>
            </a:r>
            <a:r>
              <a:rPr lang="ja-JP" altLang="en-US" sz="2000" dirty="0" smtClean="0">
                <a:latin typeface="HGSｺﾞｼｯｸE" pitchFamily="50" charset="-128"/>
                <a:ea typeface="HGSｺﾞｼｯｸE" pitchFamily="50" charset="-128"/>
              </a:rPr>
              <a:t>被害</a:t>
            </a:r>
            <a:r>
              <a:rPr lang="ja-JP" altLang="en-US" sz="2000" dirty="0">
                <a:latin typeface="HGSｺﾞｼｯｸE" pitchFamily="50" charset="-128"/>
                <a:ea typeface="HGSｺﾞｼｯｸE" pitchFamily="50" charset="-128"/>
              </a:rPr>
              <a:t>件数１位、毎年</a:t>
            </a:r>
            <a:r>
              <a:rPr lang="en-US" altLang="ja-JP" sz="2000" dirty="0">
                <a:latin typeface="HGSｺﾞｼｯｸE" pitchFamily="50" charset="-128"/>
                <a:ea typeface="HGSｺﾞｼｯｸE" pitchFamily="50" charset="-128"/>
              </a:rPr>
              <a:t>20</a:t>
            </a:r>
            <a:r>
              <a:rPr lang="ja-JP" altLang="en-US" sz="2000" dirty="0">
                <a:latin typeface="HGSｺﾞｼｯｸE" pitchFamily="50" charset="-128"/>
                <a:ea typeface="HGSｺﾞｼｯｸE" pitchFamily="50" charset="-128"/>
              </a:rPr>
              <a:t>件ほど死亡事故が発生</a:t>
            </a:r>
          </a:p>
          <a:p>
            <a:pPr lvl="1"/>
            <a:endParaRPr lang="ja-JP" altLang="en-US" sz="2400" dirty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マムシ</a:t>
            </a:r>
          </a:p>
          <a:p>
            <a:pPr marL="914400" lvl="2" indent="0">
              <a:buNone/>
            </a:pPr>
            <a:r>
              <a:rPr lang="en-US" altLang="ja-JP" sz="2000" dirty="0" smtClean="0">
                <a:latin typeface="HGSｺﾞｼｯｸE" pitchFamily="50" charset="-128"/>
                <a:ea typeface="HGSｺﾞｼｯｸE" pitchFamily="50" charset="-128"/>
              </a:rPr>
              <a:t>… </a:t>
            </a:r>
            <a:r>
              <a:rPr lang="ja-JP" altLang="en-US" sz="2000" dirty="0" smtClean="0">
                <a:latin typeface="HGSｺﾞｼｯｸE" pitchFamily="50" charset="-128"/>
                <a:ea typeface="HGSｺﾞｼｯｸE" pitchFamily="50" charset="-128"/>
              </a:rPr>
              <a:t>咬傷</a:t>
            </a:r>
            <a:r>
              <a:rPr lang="ja-JP" altLang="en-US" sz="2000" dirty="0">
                <a:latin typeface="HGSｺﾞｼｯｸE" pitchFamily="50" charset="-128"/>
                <a:ea typeface="HGSｺﾞｼｯｸE" pitchFamily="50" charset="-128"/>
              </a:rPr>
              <a:t>被害は毎年</a:t>
            </a:r>
            <a:r>
              <a:rPr lang="en-US" altLang="ja-JP" sz="2000" dirty="0">
                <a:latin typeface="HGSｺﾞｼｯｸE" pitchFamily="50" charset="-128"/>
                <a:ea typeface="HGSｺﾞｼｯｸE" pitchFamily="50" charset="-128"/>
              </a:rPr>
              <a:t>3000</a:t>
            </a:r>
            <a:r>
              <a:rPr lang="ja-JP" altLang="en-US" sz="2000" dirty="0">
                <a:latin typeface="HGSｺﾞｼｯｸE" pitchFamily="50" charset="-128"/>
                <a:ea typeface="HGSｺﾞｼｯｸE" pitchFamily="50" charset="-128"/>
              </a:rPr>
              <a:t>件、</a:t>
            </a:r>
            <a:r>
              <a:rPr lang="en-US" altLang="ja-JP" sz="2000" dirty="0">
                <a:latin typeface="HGSｺﾞｼｯｸE" pitchFamily="50" charset="-128"/>
                <a:ea typeface="HGSｺﾞｼｯｸE" pitchFamily="50" charset="-128"/>
              </a:rPr>
              <a:t>10</a:t>
            </a:r>
            <a:r>
              <a:rPr lang="ja-JP" altLang="en-US" sz="2000" dirty="0">
                <a:latin typeface="HGSｺﾞｼｯｸE" pitchFamily="50" charset="-128"/>
                <a:ea typeface="HGSｺﾞｼｯｸE" pitchFamily="50" charset="-128"/>
              </a:rPr>
              <a:t>名程度が死亡</a:t>
            </a:r>
          </a:p>
          <a:p>
            <a:pPr lvl="1"/>
            <a:endParaRPr lang="ja-JP" altLang="en-US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>
              <a:buNone/>
            </a:pPr>
            <a:endParaRPr lang="en-US" altLang="ja-JP" sz="18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10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43" y="1757749"/>
            <a:ext cx="1533497" cy="12686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122320"/>
            <a:ext cx="266429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4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lang="ja-JP" altLang="en-US" b="1" spc="50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２</a:t>
            </a:r>
            <a:r>
              <a:rPr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．キャンプと</a:t>
            </a:r>
            <a:r>
              <a:rPr lang="en-US" altLang="ja-JP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Linking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Linking</a:t>
            </a:r>
            <a:r>
              <a:rPr lang="ja-JP" altLang="en-US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の</a:t>
            </a:r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機能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marL="457200" lvl="1" indent="0">
              <a:buNone/>
            </a:pP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① </a:t>
            </a:r>
            <a:r>
              <a:rPr lang="ja-JP" altLang="en-US" sz="2400" u="sng" dirty="0" smtClean="0">
                <a:latin typeface="HGSｺﾞｼｯｸE" pitchFamily="50" charset="-128"/>
                <a:ea typeface="HGSｺﾞｼｯｸE" pitchFamily="50" charset="-128"/>
              </a:rPr>
              <a:t>温湿度検知</a:t>
            </a:r>
            <a:endParaRPr lang="en-US" altLang="ja-JP" sz="2400" u="sng" dirty="0" smtClean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>
              <a:buNone/>
            </a:pPr>
            <a:r>
              <a:rPr lang="en-US" altLang="ja-JP" sz="2400" dirty="0">
                <a:latin typeface="HGSｺﾞｼｯｸE" pitchFamily="50" charset="-128"/>
                <a:ea typeface="HGSｺﾞｼｯｸE" pitchFamily="50" charset="-128"/>
              </a:rPr>
              <a:t>	</a:t>
            </a:r>
            <a:r>
              <a:rPr lang="en-US" altLang="ja-JP" sz="2000" dirty="0" smtClean="0">
                <a:latin typeface="HGSｺﾞｼｯｸE" pitchFamily="50" charset="-128"/>
                <a:ea typeface="HGSｺﾞｼｯｸE" pitchFamily="50" charset="-128"/>
              </a:rPr>
              <a:t>…</a:t>
            </a:r>
            <a:r>
              <a:rPr lang="ja-JP" altLang="en-US" sz="2000" dirty="0" smtClean="0">
                <a:latin typeface="HGSｺﾞｼｯｸE" pitchFamily="50" charset="-128"/>
                <a:ea typeface="HGSｺﾞｼｯｸE" pitchFamily="50" charset="-128"/>
              </a:rPr>
              <a:t>温湿度センサから値を取得して「熱中症被害」を防止</a:t>
            </a:r>
          </a:p>
          <a:p>
            <a:pPr marL="457200" lvl="1" indent="0">
              <a:buNone/>
            </a:pPr>
            <a:endParaRPr lang="en-US" altLang="ja-JP" sz="18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11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761540"/>
            <a:ext cx="2060848" cy="206084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2762"/>
            <a:ext cx="2685714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lang="ja-JP" altLang="en-US" b="1" spc="50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２</a:t>
            </a:r>
            <a:r>
              <a:rPr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．キャンプと</a:t>
            </a:r>
            <a:r>
              <a:rPr lang="en-US" altLang="ja-JP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Linking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Linking</a:t>
            </a:r>
            <a:r>
              <a:rPr lang="ja-JP" altLang="en-US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の</a:t>
            </a:r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機能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marL="457200" lvl="1" indent="0">
              <a:buNone/>
            </a:pPr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②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 </a:t>
            </a:r>
            <a:r>
              <a:rPr lang="ja-JP" altLang="en-US" sz="2400" u="sng" dirty="0" smtClean="0">
                <a:latin typeface="HGSｺﾞｼｯｸE" pitchFamily="50" charset="-128"/>
                <a:ea typeface="HGSｺﾞｼｯｸE" pitchFamily="50" charset="-128"/>
              </a:rPr>
              <a:t>距離検出</a:t>
            </a:r>
            <a:endParaRPr lang="en-US" altLang="ja-JP" sz="2400" u="sng" dirty="0" smtClean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>
              <a:buNone/>
            </a:pPr>
            <a:r>
              <a:rPr lang="en-US" altLang="ja-JP" sz="2400" dirty="0" smtClean="0">
                <a:latin typeface="HGSｺﾞｼｯｸE" pitchFamily="50" charset="-128"/>
                <a:ea typeface="HGSｺﾞｼｯｸE" pitchFamily="50" charset="-128"/>
              </a:rPr>
              <a:t>	</a:t>
            </a:r>
            <a:r>
              <a:rPr lang="en-US" altLang="ja-JP" sz="2000" dirty="0" smtClean="0">
                <a:latin typeface="HGSｺﾞｼｯｸE" pitchFamily="50" charset="-128"/>
                <a:ea typeface="HGSｺﾞｼｯｸE" pitchFamily="50" charset="-128"/>
              </a:rPr>
              <a:t>…</a:t>
            </a:r>
            <a:r>
              <a:rPr lang="ja-JP" altLang="en-US" sz="2000" dirty="0" smtClean="0">
                <a:latin typeface="HGSｺﾞｼｯｸE" pitchFamily="50" charset="-128"/>
                <a:ea typeface="HGSｺﾞｼｯｸE" pitchFamily="50" charset="-128"/>
              </a:rPr>
              <a:t>ビーコンを配置することで「危険区域」との距離を取得</a:t>
            </a:r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12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918365"/>
            <a:ext cx="5487650" cy="2654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233" y="4397244"/>
            <a:ext cx="1604573" cy="169714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47" y="4149080"/>
            <a:ext cx="2007961" cy="200796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34" y="4793117"/>
            <a:ext cx="824869" cy="7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1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71600" y="5085184"/>
            <a:ext cx="7772400" cy="1470025"/>
          </a:xfrm>
          <a:gradFill flip="none" rotWithShape="1">
            <a:gsLst>
              <a:gs pos="70000">
                <a:schemeClr val="accent3">
                  <a:alpha val="95000"/>
                  <a:lumMod val="30000"/>
                  <a:lumOff val="70000"/>
                </a:schemeClr>
              </a:gs>
              <a:gs pos="100000">
                <a:schemeClr val="bg1">
                  <a:alpha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/>
          <a:lstStyle/>
          <a:p>
            <a:pPr algn="r"/>
            <a:r>
              <a:rPr lang="ja-JP" altLang="en-US" b="1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</a:rPr>
              <a:t>３</a:t>
            </a:r>
            <a:r>
              <a:rPr lang="ja-JP" altLang="en-US" b="1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</a:rPr>
              <a:t>．アプリ詳細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5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" y="-27384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kumimoji="1"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３．アプリ詳細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温湿度の</a:t>
            </a:r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取得　⇒　</a:t>
            </a:r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危険</a:t>
            </a:r>
            <a:r>
              <a:rPr lang="ja-JP" altLang="en-US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の</a:t>
            </a:r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通知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marL="457200" lvl="1" indent="0">
              <a:buNone/>
            </a:pPr>
            <a:r>
              <a:rPr lang="en-US" altLang="ja-JP" sz="2400" dirty="0">
                <a:latin typeface="HGSｺﾞｼｯｸE" pitchFamily="50" charset="-128"/>
                <a:ea typeface="HGSｺﾞｼｯｸE" pitchFamily="50" charset="-128"/>
              </a:rPr>
              <a:t>…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所持端末を設定して、センサ情報から算出</a:t>
            </a:r>
            <a:r>
              <a:rPr lang="en-US" altLang="ja-JP" sz="2400" dirty="0">
                <a:latin typeface="HGSｺﾞｼｯｸE" pitchFamily="50" charset="-128"/>
                <a:ea typeface="HGSｺﾞｼｯｸE" pitchFamily="50" charset="-128"/>
              </a:rPr>
              <a:t>	</a:t>
            </a:r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14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3549579" y="2996299"/>
            <a:ext cx="5263495" cy="3880977"/>
            <a:chOff x="899592" y="2957350"/>
            <a:chExt cx="5263495" cy="3880977"/>
          </a:xfrm>
        </p:grpSpPr>
        <p:pic>
          <p:nvPicPr>
            <p:cNvPr id="2051" name="Picture 3" descr="C:\Users\USER\Desktop\Screenshot_2016-07-12-13-00-3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60" y="2957350"/>
              <a:ext cx="1985655" cy="353005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円/楕円 5"/>
            <p:cNvSpPr/>
            <p:nvPr/>
          </p:nvSpPr>
          <p:spPr>
            <a:xfrm>
              <a:off x="2102022" y="3371276"/>
              <a:ext cx="1008112" cy="93610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899592" y="4617715"/>
              <a:ext cx="2088232" cy="55633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5" name="Picture 7" descr="C:\Users\USER\Desktop\Screenshot_2016-07-12-13-00-37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64" t="47733" b="38674"/>
            <a:stretch/>
          </p:blipFill>
          <p:spPr bwMode="auto">
            <a:xfrm>
              <a:off x="3275856" y="5046961"/>
              <a:ext cx="2887231" cy="6666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9" name="Picture 7" descr="C:\Users\USER\Desktop\Screenshot_2016-07-12-13-00-37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85" t="12945" b="62326"/>
            <a:stretch/>
          </p:blipFill>
          <p:spPr bwMode="auto">
            <a:xfrm>
              <a:off x="3635896" y="3053590"/>
              <a:ext cx="1173451" cy="14323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曲折矢印 6"/>
            <p:cNvSpPr/>
            <p:nvPr/>
          </p:nvSpPr>
          <p:spPr>
            <a:xfrm>
              <a:off x="2703237" y="3053836"/>
              <a:ext cx="813794" cy="357176"/>
            </a:xfrm>
            <a:prstGeom prst="bentArrow">
              <a:avLst>
                <a:gd name="adj1" fmla="val 14913"/>
                <a:gd name="adj2" fmla="val 25000"/>
                <a:gd name="adj3" fmla="val 25000"/>
                <a:gd name="adj4" fmla="val 4375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曲折矢印 7"/>
            <p:cNvSpPr/>
            <p:nvPr/>
          </p:nvSpPr>
          <p:spPr>
            <a:xfrm flipV="1">
              <a:off x="2267743" y="5181026"/>
              <a:ext cx="936105" cy="199250"/>
            </a:xfrm>
            <a:prstGeom prst="bentArrow">
              <a:avLst>
                <a:gd name="adj1" fmla="val 53274"/>
                <a:gd name="adj2" fmla="val 50000"/>
                <a:gd name="adj3" fmla="val 50000"/>
                <a:gd name="adj4" fmla="val 7663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914387" y="6499773"/>
              <a:ext cx="2001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表示</a:t>
              </a:r>
              <a:r>
                <a:rPr kumimoji="1" lang="ja-JP" altLang="en-US" sz="1600" dirty="0" smtClean="0"/>
                <a:t>画面</a:t>
              </a:r>
              <a:endParaRPr kumimoji="1" lang="ja-JP" altLang="en-US" sz="1600" dirty="0"/>
            </a:p>
          </p:txBody>
        </p:sp>
      </p:grpSp>
      <p:pic>
        <p:nvPicPr>
          <p:cNvPr id="5122" name="Picture 2" descr="C:\Users\USER\Desktop\Screenshot_2016-07-12-13-00-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08" y="2996299"/>
            <a:ext cx="1985655" cy="3530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テキスト ボックス 23"/>
          <p:cNvSpPr txBox="1"/>
          <p:nvPr/>
        </p:nvSpPr>
        <p:spPr>
          <a:xfrm>
            <a:off x="939308" y="6546830"/>
            <a:ext cx="1985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通知画面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85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5" y="-16397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kumimoji="1"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３．アプリ詳細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所持端末の設定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marL="457200" lvl="1" indent="0">
              <a:buNone/>
            </a:pPr>
            <a:r>
              <a:rPr lang="en-US" altLang="ja-JP" sz="2400" dirty="0">
                <a:latin typeface="HGSｺﾞｼｯｸE" pitchFamily="50" charset="-128"/>
                <a:ea typeface="HGSｺﾞｼｯｸE" pitchFamily="50" charset="-128"/>
              </a:rPr>
              <a:t>…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所持端末を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設定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する。表示名を変更できる。</a:t>
            </a:r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>
              <a:buNone/>
            </a:pP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15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94486"/>
            <a:ext cx="1789708" cy="31817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194486"/>
            <a:ext cx="1781243" cy="31666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256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kumimoji="1"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３．アプリ詳細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危険区域</a:t>
            </a:r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の通知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marL="457200" lvl="1" indent="0">
              <a:buNone/>
            </a:pPr>
            <a:r>
              <a:rPr lang="en-US" altLang="ja-JP" sz="2400" dirty="0" smtClean="0">
                <a:latin typeface="HGSｺﾞｼｯｸE" pitchFamily="50" charset="-128"/>
                <a:ea typeface="HGSｺﾞｼｯｸE" pitchFamily="50" charset="-128"/>
              </a:rPr>
              <a:t>…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危険区域に設置したビーコンから距離を取得</a:t>
            </a:r>
            <a:r>
              <a:rPr lang="en-US" altLang="ja-JP" sz="2400" dirty="0">
                <a:latin typeface="HGSｺﾞｼｯｸE" pitchFamily="50" charset="-128"/>
                <a:ea typeface="HGSｺﾞｼｯｸE" pitchFamily="50" charset="-128"/>
              </a:rPr>
              <a:t>	</a:t>
            </a:r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16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64088" y="305475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危険区域</a:t>
            </a:r>
            <a:endParaRPr kumimoji="1" lang="ja-JP" altLang="en-US" dirty="0">
              <a:solidFill>
                <a:srgbClr val="FF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25364" y="6009868"/>
            <a:ext cx="333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HGPｺﾞｼｯｸE" pitchFamily="50" charset="-128"/>
                <a:ea typeface="HGPｺﾞｼｯｸE" pitchFamily="50" charset="-128"/>
              </a:rPr>
              <a:t>通知画面</a:t>
            </a:r>
            <a:endParaRPr kumimoji="1" lang="ja-JP" altLang="en-US" dirty="0">
              <a:latin typeface="HGPｺﾞｼｯｸE" pitchFamily="50" charset="-128"/>
              <a:ea typeface="HGPｺﾞｼｯｸE" pitchFamily="50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6300192" y="3429000"/>
            <a:ext cx="0" cy="295020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600506" y="3429000"/>
            <a:ext cx="69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HGPｺﾞｼｯｸE" pitchFamily="50" charset="-128"/>
                <a:ea typeface="HGPｺﾞｼｯｸE" pitchFamily="50" charset="-128"/>
              </a:rPr>
              <a:t>近</a:t>
            </a:r>
            <a:endParaRPr kumimoji="1" lang="ja-JP" altLang="en-US" dirty="0"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00506" y="6009868"/>
            <a:ext cx="69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HGPｺﾞｼｯｸE" pitchFamily="50" charset="-128"/>
                <a:ea typeface="HGPｺﾞｼｯｸE" pitchFamily="50" charset="-128"/>
              </a:rPr>
              <a:t>遠</a:t>
            </a:r>
            <a:endParaRPr kumimoji="1" lang="ja-JP" altLang="en-US" dirty="0"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1028" name="Picture 4" descr="C:\Users\USER\Desktop\R&amp;D\origin\Camp\app\src\main\res\drawable\warn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02" y="45231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w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73" y="3429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warning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170" y="556739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Desktop\Screenshot_2016-07-12-13-01-53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42"/>
          <a:stretch/>
        </p:blipFill>
        <p:spPr bwMode="auto">
          <a:xfrm>
            <a:off x="1399169" y="3501008"/>
            <a:ext cx="2889705" cy="24020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8713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kumimoji="1"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３．アプリ詳細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天気情報の</a:t>
            </a:r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取得　</a:t>
            </a:r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marL="457200" lvl="1" indent="0">
              <a:buNone/>
            </a:pPr>
            <a:r>
              <a:rPr lang="en-US" altLang="ja-JP" sz="2400" dirty="0" smtClean="0">
                <a:latin typeface="HGSｺﾞｼｯｸE" pitchFamily="50" charset="-128"/>
                <a:ea typeface="HGSｺﾞｼｯｸE" pitchFamily="50" charset="-128"/>
              </a:rPr>
              <a:t>…GPS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を用いて、現在地の天気情報を取得</a:t>
            </a:r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17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pic>
        <p:nvPicPr>
          <p:cNvPr id="9" name="Picture 3" descr="C:\Users\USER\Desktop\Screenshot_2016-07-12-13-00-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04" y="2941814"/>
            <a:ext cx="1985655" cy="35300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円/楕円 9"/>
          <p:cNvSpPr/>
          <p:nvPr/>
        </p:nvSpPr>
        <p:spPr>
          <a:xfrm>
            <a:off x="860126" y="5013176"/>
            <a:ext cx="2199705" cy="5563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曲折矢印 5"/>
          <p:cNvSpPr/>
          <p:nvPr/>
        </p:nvSpPr>
        <p:spPr>
          <a:xfrm>
            <a:off x="2051720" y="4725144"/>
            <a:ext cx="1584177" cy="288032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" name="Picture 3" descr="C:\Users\USER\Desktop\Screenshot_2016-07-12-13-00-3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05" b="28081"/>
          <a:stretch/>
        </p:blipFill>
        <p:spPr bwMode="auto">
          <a:xfrm>
            <a:off x="3707903" y="4282153"/>
            <a:ext cx="4608513" cy="8859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9801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kumimoji="1"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３．アプリ詳細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役立ち情報</a:t>
            </a:r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marL="457200" lvl="1" indent="0">
              <a:buNone/>
            </a:pPr>
            <a:r>
              <a:rPr lang="en-US" altLang="ja-JP" sz="2400" dirty="0" smtClean="0">
                <a:latin typeface="HGSｺﾞｼｯｸE" pitchFamily="50" charset="-128"/>
                <a:ea typeface="HGSｺﾞｼｯｸE" pitchFamily="50" charset="-128"/>
              </a:rPr>
              <a:t>…</a:t>
            </a:r>
            <a:r>
              <a:rPr lang="en-US" altLang="ja-JP" sz="2400" dirty="0">
                <a:latin typeface="HGSｺﾞｼｯｸE" pitchFamily="50" charset="-128"/>
                <a:ea typeface="HGSｺﾞｼｯｸE" pitchFamily="50" charset="-128"/>
              </a:rPr>
              <a:t>	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キャンプに役立つ情報を記載</a:t>
            </a:r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18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pic>
        <p:nvPicPr>
          <p:cNvPr id="3075" name="Picture 3" descr="C:\Users\USER\Desktop\Screenshot_2016-07-12-13-03-4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40" y="3087955"/>
            <a:ext cx="1799919" cy="31998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3" descr="C:\Users\USER\Desktop\Screenshot_2016-07-12-13-00-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28" y="3087955"/>
            <a:ext cx="1783133" cy="31700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円/楕円 8"/>
          <p:cNvSpPr/>
          <p:nvPr/>
        </p:nvSpPr>
        <p:spPr>
          <a:xfrm>
            <a:off x="686522" y="5301208"/>
            <a:ext cx="2304256" cy="7920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906" y="3058114"/>
            <a:ext cx="1799918" cy="31998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曲折矢印 13"/>
          <p:cNvSpPr/>
          <p:nvPr/>
        </p:nvSpPr>
        <p:spPr>
          <a:xfrm>
            <a:off x="1817934" y="4149080"/>
            <a:ext cx="1800200" cy="1152128"/>
          </a:xfrm>
          <a:prstGeom prst="bentArrow">
            <a:avLst>
              <a:gd name="adj1" fmla="val 9589"/>
              <a:gd name="adj2" fmla="val 11438"/>
              <a:gd name="adj3" fmla="val 18219"/>
              <a:gd name="adj4" fmla="val 4375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3585583" y="4149080"/>
            <a:ext cx="1799919" cy="288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>
            <a:off x="5471959" y="4221088"/>
            <a:ext cx="740794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37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5" y="-16397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kumimoji="1"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３．アプリ詳細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デザイン</a:t>
            </a:r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の設定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marL="457200" lvl="1" indent="0">
              <a:buNone/>
            </a:pPr>
            <a:r>
              <a:rPr lang="en-US" altLang="ja-JP" sz="2400" dirty="0" smtClean="0">
                <a:latin typeface="HGSｺﾞｼｯｸE" pitchFamily="50" charset="-128"/>
                <a:ea typeface="HGSｺﾞｼｯｸE" pitchFamily="50" charset="-128"/>
              </a:rPr>
              <a:t>…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右上のオプションからデザインを変更</a:t>
            </a:r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>
              <a:buNone/>
            </a:pP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19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pic>
        <p:nvPicPr>
          <p:cNvPr id="4098" name="Picture 2" descr="C:\Users\USER\Desktop\Screenshot_2016-07-12-13-00-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62680"/>
            <a:ext cx="1656184" cy="294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Screenshot_2016-07-12-13-22-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96952"/>
            <a:ext cx="1656184" cy="294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051720" y="621586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ポップ</a:t>
            </a:r>
            <a:r>
              <a:rPr lang="ja-JP" altLang="en-US" dirty="0"/>
              <a:t>デザイン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32040" y="621586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シンプルデザイン</a:t>
            </a:r>
            <a:endParaRPr kumimoji="1" lang="ja-JP" altLang="en-US" dirty="0"/>
          </a:p>
        </p:txBody>
      </p:sp>
      <p:sp>
        <p:nvSpPr>
          <p:cNvPr id="7" name="左右矢印 6"/>
          <p:cNvSpPr/>
          <p:nvPr/>
        </p:nvSpPr>
        <p:spPr>
          <a:xfrm>
            <a:off x="3851920" y="4221088"/>
            <a:ext cx="936104" cy="248027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06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kumimoji="1" lang="en-US" altLang="ja-JP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Outline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ja-JP" altLang="en-US" sz="2800" dirty="0"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ja-JP" altLang="en-US" sz="2800" u="sng" dirty="0" smtClean="0">
                <a:latin typeface="HGPｺﾞｼｯｸE" pitchFamily="50" charset="-128"/>
                <a:ea typeface="HGPｺﾞｼｯｸE" pitchFamily="50" charset="-128"/>
              </a:rPr>
              <a:t>企画概要</a:t>
            </a:r>
            <a:endParaRPr lang="en-US" altLang="ja-JP" sz="2800" u="sng" dirty="0" smtClean="0">
              <a:latin typeface="HGPｺﾞｼｯｸE" pitchFamily="50" charset="-128"/>
              <a:ea typeface="HGPｺﾞｼｯｸE" pitchFamily="50" charset="-128"/>
            </a:endParaRPr>
          </a:p>
          <a:p>
            <a:pPr>
              <a:buFont typeface="+mj-lt"/>
              <a:buAutoNum type="arabicPeriod"/>
            </a:pPr>
            <a:endParaRPr lang="en-US" altLang="ja-JP" sz="2800" dirty="0" smtClean="0">
              <a:latin typeface="HGPｺﾞｼｯｸE" pitchFamily="50" charset="-128"/>
              <a:ea typeface="HGPｺﾞｼｯｸE" pitchFamily="50" charset="-128"/>
            </a:endParaRPr>
          </a:p>
          <a:p>
            <a:pPr>
              <a:buFont typeface="+mj-lt"/>
              <a:buAutoNum type="arabicPeriod"/>
            </a:pPr>
            <a:r>
              <a:rPr lang="ja-JP" altLang="en-US" sz="2800" dirty="0" smtClean="0"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ja-JP" altLang="en-US" sz="2800" u="sng" dirty="0" smtClean="0">
                <a:latin typeface="HGPｺﾞｼｯｸE" pitchFamily="50" charset="-128"/>
                <a:ea typeface="HGPｺﾞｼｯｸE" pitchFamily="50" charset="-128"/>
              </a:rPr>
              <a:t>キャンプ と </a:t>
            </a:r>
            <a:r>
              <a:rPr lang="en-US" altLang="ja-JP" sz="2800" u="sng" dirty="0" smtClean="0">
                <a:latin typeface="HGPｺﾞｼｯｸE" pitchFamily="50" charset="-128"/>
                <a:ea typeface="HGPｺﾞｼｯｸE" pitchFamily="50" charset="-128"/>
              </a:rPr>
              <a:t>Linking</a:t>
            </a:r>
          </a:p>
          <a:p>
            <a:pPr>
              <a:buFont typeface="+mj-lt"/>
              <a:buAutoNum type="arabicPeriod"/>
            </a:pPr>
            <a:endParaRPr lang="en-US" altLang="ja-JP" sz="2800" dirty="0" smtClean="0">
              <a:latin typeface="HGPｺﾞｼｯｸE" pitchFamily="50" charset="-128"/>
              <a:ea typeface="HGPｺﾞｼｯｸE" pitchFamily="50" charset="-128"/>
            </a:endParaRPr>
          </a:p>
          <a:p>
            <a:pPr>
              <a:buFont typeface="+mj-lt"/>
              <a:buAutoNum type="arabicPeriod"/>
            </a:pPr>
            <a:r>
              <a:rPr lang="ja-JP" altLang="en-US" sz="2800" dirty="0" smtClean="0"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ja-JP" altLang="en-US" sz="2800" u="sng" dirty="0" smtClean="0">
                <a:latin typeface="HGPｺﾞｼｯｸE" pitchFamily="50" charset="-128"/>
                <a:ea typeface="HGPｺﾞｼｯｸE" pitchFamily="50" charset="-128"/>
              </a:rPr>
              <a:t>アプリ</a:t>
            </a:r>
            <a:r>
              <a:rPr lang="ja-JP" altLang="en-US" sz="2800" u="sng" dirty="0">
                <a:latin typeface="HGPｺﾞｼｯｸE" pitchFamily="50" charset="-128"/>
                <a:ea typeface="HGPｺﾞｼｯｸE" pitchFamily="50" charset="-128"/>
              </a:rPr>
              <a:t>紹介</a:t>
            </a:r>
            <a:endParaRPr lang="en-US" altLang="ja-JP" sz="2800" u="sng" dirty="0" smtClean="0">
              <a:latin typeface="HGPｺﾞｼｯｸE" pitchFamily="50" charset="-128"/>
              <a:ea typeface="HGPｺﾞｼｯｸE" pitchFamily="50" charset="-128"/>
            </a:endParaRPr>
          </a:p>
          <a:p>
            <a:pPr>
              <a:buFont typeface="+mj-lt"/>
              <a:buAutoNum type="arabicPeriod"/>
            </a:pPr>
            <a:endParaRPr lang="en-US" altLang="ja-JP" sz="2800" dirty="0" smtClean="0">
              <a:latin typeface="HGPｺﾞｼｯｸE" pitchFamily="50" charset="-128"/>
              <a:ea typeface="HGPｺﾞｼｯｸE" pitchFamily="50" charset="-128"/>
            </a:endParaRPr>
          </a:p>
          <a:p>
            <a:pPr>
              <a:buFont typeface="+mj-lt"/>
              <a:buAutoNum type="arabicPeriod"/>
            </a:pPr>
            <a:r>
              <a:rPr lang="ja-JP" altLang="en-US" sz="2800" dirty="0" smtClean="0"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ja-JP" altLang="en-US" sz="2800" u="sng" dirty="0" smtClean="0">
                <a:latin typeface="HGPｺﾞｼｯｸE" pitchFamily="50" charset="-128"/>
                <a:ea typeface="HGPｺﾞｼｯｸE" pitchFamily="50" charset="-128"/>
              </a:rPr>
              <a:t>デモンストレーション</a:t>
            </a:r>
            <a:endParaRPr lang="en-US" altLang="ja-JP" sz="2800" u="sng" dirty="0" smtClean="0">
              <a:latin typeface="HGPｺﾞｼｯｸE" pitchFamily="50" charset="-128"/>
              <a:ea typeface="HGPｺﾞｼｯｸE" pitchFamily="50" charset="-128"/>
            </a:endParaRPr>
          </a:p>
          <a:p>
            <a:pPr>
              <a:buFont typeface="+mj-lt"/>
              <a:buAutoNum type="arabicPeriod"/>
            </a:pPr>
            <a:endParaRPr lang="en-US" altLang="ja-JP" sz="2800" dirty="0" smtClean="0">
              <a:latin typeface="HGPｺﾞｼｯｸE" pitchFamily="50" charset="-128"/>
              <a:ea typeface="HGPｺﾞｼｯｸE" pitchFamily="50" charset="-128"/>
            </a:endParaRPr>
          </a:p>
          <a:p>
            <a:pPr>
              <a:buFont typeface="+mj-lt"/>
              <a:buAutoNum type="arabicPeriod"/>
            </a:pPr>
            <a:r>
              <a:rPr lang="ja-JP" altLang="en-US" sz="2800" dirty="0" smtClean="0"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ja-JP" altLang="en-US" sz="2800" u="sng" dirty="0" smtClean="0">
                <a:latin typeface="HGPｺﾞｼｯｸE" pitchFamily="50" charset="-128"/>
                <a:ea typeface="HGPｺﾞｼｯｸE" pitchFamily="50" charset="-128"/>
              </a:rPr>
              <a:t>まとめ</a:t>
            </a:r>
            <a:endParaRPr lang="en-US" altLang="ja-JP" sz="2800" u="sng" dirty="0" smtClean="0">
              <a:latin typeface="HGPｺﾞｼｯｸE" pitchFamily="50" charset="-128"/>
              <a:ea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25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71600" y="5085184"/>
            <a:ext cx="7772400" cy="1470025"/>
          </a:xfrm>
          <a:gradFill flip="none" rotWithShape="1">
            <a:gsLst>
              <a:gs pos="70000">
                <a:schemeClr val="accent3">
                  <a:alpha val="95000"/>
                  <a:lumMod val="30000"/>
                  <a:lumOff val="70000"/>
                </a:schemeClr>
              </a:gs>
              <a:gs pos="100000">
                <a:schemeClr val="bg1">
                  <a:alpha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/>
          <a:lstStyle/>
          <a:p>
            <a:pPr algn="r"/>
            <a:r>
              <a:rPr lang="ja-JP" altLang="en-US" b="1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</a:rPr>
              <a:t>４</a:t>
            </a:r>
            <a:r>
              <a:rPr lang="ja-JP" altLang="en-US" b="1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</a:rPr>
              <a:t>．デモンストレーション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88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71600" y="5085184"/>
            <a:ext cx="7772400" cy="1470025"/>
          </a:xfrm>
          <a:gradFill flip="none" rotWithShape="1">
            <a:gsLst>
              <a:gs pos="70000">
                <a:schemeClr val="accent3">
                  <a:alpha val="95000"/>
                  <a:lumMod val="30000"/>
                  <a:lumOff val="70000"/>
                </a:schemeClr>
              </a:gs>
              <a:gs pos="100000">
                <a:schemeClr val="bg1">
                  <a:alpha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/>
          <a:lstStyle/>
          <a:p>
            <a:pPr algn="r"/>
            <a:r>
              <a:rPr lang="ja-JP" altLang="en-US" b="1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</a:rPr>
              <a:t>５</a:t>
            </a:r>
            <a:r>
              <a:rPr lang="ja-JP" altLang="en-US" b="1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</a:rPr>
              <a:t>．まとめ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971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lang="ja-JP" altLang="en-US" b="1" spc="50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５</a:t>
            </a:r>
            <a:r>
              <a:rPr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．まとめ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キャンプやアウトドアを想定した</a:t>
            </a:r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アプリ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ja-JP" altLang="en-US" dirty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r>
              <a:rPr lang="ja-JP" altLang="en-US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危険の通知機能を</a:t>
            </a:r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充実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ja-JP" altLang="en-US" dirty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r>
              <a:rPr lang="ja-JP" altLang="en-US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対処法や役立ち情報まで、アプリ内で完結</a:t>
            </a:r>
          </a:p>
          <a:p>
            <a:pPr marL="457200" lvl="1" indent="0">
              <a:buNone/>
            </a:pPr>
            <a:r>
              <a:rPr lang="en-US" altLang="ja-JP" sz="2400" dirty="0">
                <a:latin typeface="HGSｺﾞｼｯｸE" pitchFamily="50" charset="-128"/>
                <a:ea typeface="HGSｺﾞｼｯｸE" pitchFamily="50" charset="-128"/>
              </a:rPr>
              <a:t>	</a:t>
            </a:r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22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5229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 smtClean="0">
                <a:ln w="900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</a:rPr>
              <a:t>Linking </a:t>
            </a:r>
            <a:r>
              <a:rPr kumimoji="1" lang="ja-JP" altLang="en-US" sz="4800" b="1" dirty="0" smtClean="0">
                <a:ln w="900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</a:rPr>
              <a:t>で </a:t>
            </a:r>
            <a:r>
              <a:rPr lang="ja-JP" altLang="en-US" sz="4800" b="1" dirty="0" smtClean="0">
                <a:ln w="900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</a:rPr>
              <a:t>アウトドアに</a:t>
            </a:r>
            <a:r>
              <a:rPr lang="en-US" altLang="ja-JP" sz="4800" b="1" dirty="0" smtClean="0">
                <a:ln w="900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</a:rPr>
              <a:t>IoT</a:t>
            </a:r>
            <a:r>
              <a:rPr lang="ja-JP" altLang="en-US" sz="4800" b="1" dirty="0" smtClean="0">
                <a:ln w="900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</a:rPr>
              <a:t>を！</a:t>
            </a:r>
            <a:endParaRPr kumimoji="1" lang="ja-JP" alt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cxnSp>
        <p:nvCxnSpPr>
          <p:cNvPr id="7" name="直線コネクタ 6"/>
          <p:cNvCxnSpPr/>
          <p:nvPr/>
        </p:nvCxnSpPr>
        <p:spPr>
          <a:xfrm>
            <a:off x="395536" y="6093296"/>
            <a:ext cx="82809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15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71600" y="5085184"/>
            <a:ext cx="7772400" cy="1470025"/>
          </a:xfrm>
          <a:gradFill flip="none" rotWithShape="1">
            <a:gsLst>
              <a:gs pos="70000">
                <a:schemeClr val="accent3">
                  <a:alpha val="95000"/>
                  <a:lumMod val="30000"/>
                  <a:lumOff val="70000"/>
                </a:schemeClr>
              </a:gs>
              <a:gs pos="100000">
                <a:schemeClr val="bg1">
                  <a:alpha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/>
          <a:lstStyle/>
          <a:p>
            <a:pPr algn="r"/>
            <a:r>
              <a:rPr lang="ja-JP" altLang="en-US" b="1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</a:rPr>
              <a:t>１．企画概要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893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lang="ja-JP" altLang="en-US" b="1" spc="50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１</a:t>
            </a:r>
            <a:r>
              <a:rPr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．企画概要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b="1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</a:rPr>
              <a:t>キャンプ役立ち</a:t>
            </a:r>
            <a:r>
              <a:rPr lang="ja-JP" altLang="en-US" b="1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</a:rPr>
              <a:t>アプリとは？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453637"/>
            <a:ext cx="1195617" cy="9212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01008"/>
            <a:ext cx="957257" cy="6764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87" y="2312317"/>
            <a:ext cx="2349681" cy="3132907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4788024" y="2818028"/>
            <a:ext cx="3384376" cy="2556842"/>
          </a:xfrm>
          <a:prstGeom prst="roundRect">
            <a:avLst>
              <a:gd name="adj" fmla="val 826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ja-JP" altLang="en-US" sz="2400" b="1" u="sng" dirty="0" smtClean="0">
                <a:solidFill>
                  <a:srgbClr val="FF0000"/>
                </a:solidFill>
                <a:latin typeface="HGPｺﾞｼｯｸM" pitchFamily="50" charset="-128"/>
                <a:ea typeface="HGPｺﾞｼｯｸM" pitchFamily="50" charset="-128"/>
              </a:rPr>
              <a:t>キャンプに潜む危険</a:t>
            </a:r>
            <a:endParaRPr kumimoji="1" lang="en-US" altLang="ja-JP" sz="2400" b="1" u="sng" dirty="0" smtClean="0">
              <a:solidFill>
                <a:srgbClr val="FF0000"/>
              </a:solidFill>
              <a:latin typeface="HGPｺﾞｼｯｸM" pitchFamily="50" charset="-128"/>
              <a:ea typeface="HGPｺﾞｼｯｸM" pitchFamily="50" charset="-128"/>
            </a:endParaRPr>
          </a:p>
          <a:p>
            <a:pPr algn="ctr"/>
            <a:endParaRPr kumimoji="1" lang="en-US" altLang="ja-JP" b="1" dirty="0" smtClean="0">
              <a:latin typeface="HGPｺﾞｼｯｸM" pitchFamily="50" charset="-128"/>
              <a:ea typeface="HGPｺﾞｼｯｸM" pitchFamily="50" charset="-128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ja-JP" altLang="en-US" b="1" dirty="0">
                <a:latin typeface="HGPｺﾞｼｯｸM" pitchFamily="50" charset="-128"/>
                <a:ea typeface="HGPｺﾞｼｯｸM" pitchFamily="50" charset="-128"/>
              </a:rPr>
              <a:t>周辺</a:t>
            </a:r>
            <a:r>
              <a:rPr lang="ja-JP" altLang="en-US" b="1" dirty="0" smtClean="0">
                <a:latin typeface="HGPｺﾞｼｯｸM" pitchFamily="50" charset="-128"/>
                <a:ea typeface="HGPｺﾞｼｯｸM" pitchFamily="50" charset="-128"/>
              </a:rPr>
              <a:t>環境</a:t>
            </a:r>
            <a:endParaRPr lang="en-US" altLang="ja-JP" b="1" dirty="0" smtClean="0">
              <a:latin typeface="HGPｺﾞｼｯｸM" pitchFamily="50" charset="-128"/>
              <a:ea typeface="HGPｺﾞｼｯｸM" pitchFamily="50" charset="-128"/>
            </a:endParaRPr>
          </a:p>
          <a:p>
            <a:pPr marL="285750" indent="-285750">
              <a:buFont typeface="Arial" pitchFamily="34" charset="0"/>
              <a:buChar char="•"/>
            </a:pPr>
            <a:endParaRPr lang="ja-JP" altLang="en-US" b="1" dirty="0">
              <a:latin typeface="HGPｺﾞｼｯｸM" pitchFamily="50" charset="-128"/>
              <a:ea typeface="HGPｺﾞｼｯｸM" pitchFamily="50" charset="-128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ja-JP" altLang="en-US" b="1" dirty="0">
                <a:latin typeface="HGPｺﾞｼｯｸM" pitchFamily="50" charset="-128"/>
                <a:ea typeface="HGPｺﾞｼｯｸM" pitchFamily="50" charset="-128"/>
              </a:rPr>
              <a:t>害獣、</a:t>
            </a:r>
            <a:r>
              <a:rPr lang="ja-JP" altLang="en-US" b="1" dirty="0" smtClean="0">
                <a:latin typeface="HGPｺﾞｼｯｸM" pitchFamily="50" charset="-128"/>
                <a:ea typeface="HGPｺﾞｼｯｸM" pitchFamily="50" charset="-128"/>
              </a:rPr>
              <a:t>害虫</a:t>
            </a:r>
            <a:endParaRPr lang="en-US" altLang="ja-JP" b="1" dirty="0" smtClean="0">
              <a:latin typeface="HGPｺﾞｼｯｸM" pitchFamily="50" charset="-128"/>
              <a:ea typeface="HGPｺﾞｼｯｸM" pitchFamily="50" charset="-128"/>
            </a:endParaRPr>
          </a:p>
          <a:p>
            <a:pPr marL="285750" indent="-285750">
              <a:buFont typeface="Arial" pitchFamily="34" charset="0"/>
              <a:buChar char="•"/>
            </a:pPr>
            <a:endParaRPr lang="ja-JP" altLang="en-US" b="1" dirty="0">
              <a:latin typeface="HGPｺﾞｼｯｸM" pitchFamily="50" charset="-128"/>
              <a:ea typeface="HGPｺﾞｼｯｸM" pitchFamily="50" charset="-128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ja-JP" altLang="en-US" b="1" dirty="0" smtClean="0">
                <a:latin typeface="HGPｺﾞｼｯｸM" pitchFamily="50" charset="-128"/>
                <a:ea typeface="HGPｺﾞｼｯｸM" pitchFamily="50" charset="-128"/>
              </a:rPr>
              <a:t>危険区域</a:t>
            </a:r>
            <a:endParaRPr lang="ja-JP" altLang="en-US" b="1" dirty="0">
              <a:latin typeface="HGPｺﾞｼｯｸM" pitchFamily="50" charset="-128"/>
              <a:ea typeface="HGPｺﾞｼｯｸM" pitchFamily="50" charset="-128"/>
            </a:endParaRPr>
          </a:p>
          <a:p>
            <a:pPr algn="ctr"/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0" y="573325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 smtClean="0">
                <a:ln w="9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これらの危険から、</a:t>
            </a:r>
            <a:r>
              <a:rPr kumimoji="1" lang="en-US" altLang="ja-JP" sz="3600" b="1" dirty="0" smtClean="0">
                <a:ln w="900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</a:rPr>
              <a:t>Linking</a:t>
            </a:r>
            <a:r>
              <a:rPr kumimoji="1" lang="ja-JP" altLang="en-US" sz="3200" b="1" dirty="0" smtClean="0">
                <a:ln w="9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で利用者を守る！</a:t>
            </a:r>
            <a:endParaRPr kumimoji="1" lang="ja-JP" altLang="en-US" sz="3200" b="1" dirty="0">
              <a:ln w="9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395536" y="6381328"/>
            <a:ext cx="82809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kumimoji="1" lang="ja-JP" altLang="en-US" sz="240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t>4</a:t>
            </a:fld>
            <a:endParaRPr kumimoji="1" lang="ja-JP" altLang="en-US" sz="2400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76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lang="ja-JP" altLang="en-US" b="1" spc="50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１</a:t>
            </a:r>
            <a:r>
              <a:rPr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．企画概要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実装した機能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lvl="1"/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熱中症の注意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喚起</a:t>
            </a:r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sz="2400" dirty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危険区域への接近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通知</a:t>
            </a:r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天気予報の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配信</a:t>
            </a:r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sz="2400" dirty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役立つ</a:t>
            </a:r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豆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知識</a:t>
            </a:r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247186"/>
            <a:ext cx="5189579" cy="5189579"/>
          </a:xfrm>
          <a:prstGeom prst="rect">
            <a:avLst/>
          </a:prstGeom>
        </p:spPr>
      </p:pic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5</a:t>
            </a:fld>
            <a:endParaRPr lang="ja-JP" altLang="en-US" sz="2400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04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71600" y="5085184"/>
            <a:ext cx="7772400" cy="1470025"/>
          </a:xfrm>
          <a:gradFill flip="none" rotWithShape="1">
            <a:gsLst>
              <a:gs pos="70000">
                <a:schemeClr val="accent3">
                  <a:alpha val="95000"/>
                  <a:lumMod val="30000"/>
                  <a:lumOff val="70000"/>
                </a:schemeClr>
              </a:gs>
              <a:gs pos="100000">
                <a:schemeClr val="bg1">
                  <a:alpha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/>
          <a:lstStyle/>
          <a:p>
            <a:pPr algn="r"/>
            <a:r>
              <a:rPr lang="ja-JP" altLang="en-US" b="1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</a:rPr>
              <a:t>２</a:t>
            </a:r>
            <a:r>
              <a:rPr lang="ja-JP" altLang="en-US" b="1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</a:rPr>
              <a:t>．キャンプと</a:t>
            </a:r>
            <a:r>
              <a:rPr lang="en-US" altLang="ja-JP" b="1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</a:rPr>
              <a:t>Linking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219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lang="ja-JP" altLang="en-US" b="1" spc="50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２</a:t>
            </a:r>
            <a:r>
              <a:rPr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．キャンプと</a:t>
            </a:r>
            <a:r>
              <a:rPr lang="en-US" altLang="ja-JP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Linking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キャンプ市場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lvl="1"/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キャンプ人口は</a:t>
            </a:r>
            <a:r>
              <a:rPr lang="ja-JP" altLang="en-US" sz="2400" u="sng" dirty="0">
                <a:solidFill>
                  <a:srgbClr val="FF0000"/>
                </a:solidFill>
                <a:latin typeface="HGSｺﾞｼｯｸE" pitchFamily="50" charset="-128"/>
                <a:ea typeface="HGSｺﾞｼｯｸE" pitchFamily="50" charset="-128"/>
              </a:rPr>
              <a:t>２年連続増加</a:t>
            </a:r>
            <a:r>
              <a:rPr lang="ja-JP" altLang="en-US" sz="2400" u="sng" dirty="0" smtClean="0">
                <a:solidFill>
                  <a:srgbClr val="FF0000"/>
                </a:solidFill>
                <a:latin typeface="HGSｺﾞｼｯｸE" pitchFamily="50" charset="-128"/>
                <a:ea typeface="HGSｺﾞｼｯｸE" pitchFamily="50" charset="-128"/>
              </a:rPr>
              <a:t>傾向</a:t>
            </a:r>
            <a:endParaRPr lang="en-US" altLang="ja-JP" sz="2400" u="sng" dirty="0" smtClean="0">
              <a:solidFill>
                <a:srgbClr val="FF0000"/>
              </a:solidFill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ja-JP" altLang="en-US" sz="2400" dirty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年に一度はキャンプをする人数（</a:t>
            </a:r>
            <a:r>
              <a:rPr lang="en-US" altLang="ja-JP" sz="2400" dirty="0">
                <a:latin typeface="HGSｺﾞｼｯｸE" pitchFamily="50" charset="-128"/>
                <a:ea typeface="HGSｺﾞｼｯｸE" pitchFamily="50" charset="-128"/>
              </a:rPr>
              <a:t>2014</a:t>
            </a:r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年</a:t>
            </a:r>
            <a:r>
              <a:rPr lang="ja-JP" altLang="en-US" sz="2000" dirty="0" smtClean="0">
                <a:latin typeface="HGSｺﾞｼｯｸE" pitchFamily="50" charset="-128"/>
                <a:ea typeface="HGSｺﾞｼｯｸE" pitchFamily="50" charset="-128"/>
              </a:rPr>
              <a:t>）</a:t>
            </a:r>
            <a:endParaRPr lang="en-US" altLang="ja-JP" sz="2000" dirty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 algn="ctr">
              <a:buNone/>
            </a:pPr>
            <a:r>
              <a:rPr lang="ja-JP" altLang="en-US" sz="3600" b="1" u="sng" dirty="0">
                <a:solidFill>
                  <a:srgbClr val="FF0000"/>
                </a:solidFill>
                <a:latin typeface="HGSｺﾞｼｯｸE" pitchFamily="50" charset="-128"/>
                <a:ea typeface="HGSｺﾞｼｯｸE" pitchFamily="50" charset="-128"/>
              </a:rPr>
              <a:t>７８０万人</a:t>
            </a:r>
          </a:p>
          <a:p>
            <a:pPr lvl="1"/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アウトドア</a:t>
            </a:r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用品　販売総額（</a:t>
            </a:r>
            <a:r>
              <a:rPr lang="en-US" altLang="ja-JP" sz="2400" dirty="0">
                <a:latin typeface="HGSｺﾞｼｯｸE" pitchFamily="50" charset="-128"/>
                <a:ea typeface="HGSｺﾞｼｯｸE" pitchFamily="50" charset="-128"/>
              </a:rPr>
              <a:t>2015</a:t>
            </a:r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年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）</a:t>
            </a:r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 algn="ctr">
              <a:buNone/>
            </a:pPr>
            <a:r>
              <a:rPr lang="en-US" altLang="ja-JP" sz="3600" b="1" u="sng" dirty="0">
                <a:solidFill>
                  <a:srgbClr val="FF0000"/>
                </a:solidFill>
                <a:latin typeface="HGSｺﾞｼｯｸE" pitchFamily="50" charset="-128"/>
                <a:ea typeface="HGSｺﾞｼｯｸE" pitchFamily="50" charset="-128"/>
              </a:rPr>
              <a:t>1,759</a:t>
            </a:r>
            <a:r>
              <a:rPr lang="ja-JP" altLang="en-US" sz="3600" b="1" u="sng" dirty="0">
                <a:solidFill>
                  <a:srgbClr val="FF0000"/>
                </a:solidFill>
                <a:latin typeface="HGSｺﾞｼｯｸE" pitchFamily="50" charset="-128"/>
                <a:ea typeface="HGSｺﾞｼｯｸE" pitchFamily="50" charset="-128"/>
              </a:rPr>
              <a:t>億円</a:t>
            </a:r>
          </a:p>
          <a:p>
            <a:pPr marL="457200" lvl="1" indent="0">
              <a:buNone/>
            </a:pPr>
            <a:endParaRPr lang="en-US" altLang="ja-JP" sz="18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>
              <a:buNone/>
            </a:pPr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7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79504" y="611933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en-US" altLang="ja-JP" dirty="0">
                <a:latin typeface="HGSｺﾞｼｯｸE" pitchFamily="50" charset="-128"/>
                <a:ea typeface="HGSｺﾞｼｯｸE" pitchFamily="50" charset="-128"/>
              </a:rPr>
              <a:t>※</a:t>
            </a:r>
            <a:r>
              <a:rPr lang="ja-JP" altLang="en-US" dirty="0">
                <a:latin typeface="HGSｺﾞｼｯｸE" pitchFamily="50" charset="-128"/>
                <a:ea typeface="HGSｺﾞｼｯｸE" pitchFamily="50" charset="-128"/>
              </a:rPr>
              <a:t>経済産業省による調査</a:t>
            </a:r>
            <a:r>
              <a:rPr lang="ja-JP" altLang="en-US" dirty="0" smtClean="0">
                <a:latin typeface="HGSｺﾞｼｯｸE" pitchFamily="50" charset="-128"/>
                <a:ea typeface="HGSｺﾞｼｯｸE" pitchFamily="50" charset="-128"/>
              </a:rPr>
              <a:t>結果</a:t>
            </a:r>
            <a:endParaRPr lang="en-US" altLang="ja-JP" dirty="0">
              <a:latin typeface="HGSｺﾞｼｯｸE" pitchFamily="50" charset="-128"/>
              <a:ea typeface="HGS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34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lang="ja-JP" altLang="en-US" b="1" spc="50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２</a:t>
            </a:r>
            <a:r>
              <a:rPr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．キャンプと</a:t>
            </a:r>
            <a:r>
              <a:rPr lang="en-US" altLang="ja-JP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Linking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熱中症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lvl="1"/>
            <a:r>
              <a:rPr lang="en-US" altLang="ja-JP" sz="2400" dirty="0" smtClean="0">
                <a:latin typeface="HGSｺﾞｼｯｸE" pitchFamily="50" charset="-128"/>
                <a:ea typeface="HGSｺﾞｼｯｸE" pitchFamily="50" charset="-128"/>
              </a:rPr>
              <a:t>2015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年</a:t>
            </a:r>
            <a:r>
              <a:rPr lang="en-US" altLang="ja-JP" sz="2400" dirty="0" smtClean="0">
                <a:latin typeface="HGSｺﾞｼｯｸE" pitchFamily="50" charset="-128"/>
                <a:ea typeface="HGSｺﾞｼｯｸE" pitchFamily="50" charset="-128"/>
              </a:rPr>
              <a:t>7</a:t>
            </a:r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月　救急搬送人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員数</a:t>
            </a:r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 algn="ctr">
              <a:buNone/>
            </a:pPr>
            <a:r>
              <a:rPr lang="en-US" altLang="ja-JP" sz="3600" b="1" u="sng" dirty="0">
                <a:solidFill>
                  <a:srgbClr val="FF0000"/>
                </a:solidFill>
                <a:latin typeface="HGSｺﾞｼｯｸE" pitchFamily="50" charset="-128"/>
                <a:ea typeface="HGSｺﾞｼｯｸE" pitchFamily="50" charset="-128"/>
              </a:rPr>
              <a:t>24,567 </a:t>
            </a:r>
            <a:r>
              <a:rPr lang="ja-JP" altLang="en-US" sz="3600" b="1" u="sng" dirty="0">
                <a:solidFill>
                  <a:srgbClr val="FF0000"/>
                </a:solidFill>
                <a:latin typeface="HGSｺﾞｼｯｸE" pitchFamily="50" charset="-128"/>
                <a:ea typeface="HGSｺﾞｼｯｸE" pitchFamily="50" charset="-128"/>
              </a:rPr>
              <a:t>人</a:t>
            </a:r>
          </a:p>
          <a:p>
            <a:pPr lvl="1"/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r>
              <a:rPr lang="en-US" altLang="ja-JP" sz="2400" dirty="0" smtClean="0">
                <a:latin typeface="HGSｺﾞｼｯｸE" pitchFamily="50" charset="-128"/>
                <a:ea typeface="HGSｺﾞｼｯｸE" pitchFamily="50" charset="-128"/>
              </a:rPr>
              <a:t>2015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年</a:t>
            </a:r>
            <a:r>
              <a:rPr lang="en-US" altLang="ja-JP" sz="2400" dirty="0" smtClean="0">
                <a:latin typeface="HGSｺﾞｼｯｸE" pitchFamily="50" charset="-128"/>
                <a:ea typeface="HGSｺﾞｼｯｸE" pitchFamily="50" charset="-128"/>
              </a:rPr>
              <a:t>8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月</a:t>
            </a:r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　救急搬送人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員数</a:t>
            </a:r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 algn="ctr">
              <a:buNone/>
            </a:pPr>
            <a:r>
              <a:rPr lang="en-US" altLang="ja-JP" sz="3600" b="1" u="sng" dirty="0">
                <a:solidFill>
                  <a:srgbClr val="FF0000"/>
                </a:solidFill>
                <a:latin typeface="HGSｺﾞｼｯｸE" pitchFamily="50" charset="-128"/>
                <a:ea typeface="HGSｺﾞｼｯｸE" pitchFamily="50" charset="-128"/>
              </a:rPr>
              <a:t>23,925 </a:t>
            </a:r>
            <a:r>
              <a:rPr lang="ja-JP" altLang="en-US" sz="3600" b="1" u="sng" dirty="0">
                <a:solidFill>
                  <a:srgbClr val="FF0000"/>
                </a:solidFill>
                <a:latin typeface="HGSｺﾞｼｯｸE" pitchFamily="50" charset="-128"/>
                <a:ea typeface="HGSｺﾞｼｯｸE" pitchFamily="50" charset="-128"/>
              </a:rPr>
              <a:t>人</a:t>
            </a:r>
          </a:p>
          <a:p>
            <a:pPr lvl="1"/>
            <a:endParaRPr lang="ja-JP" altLang="en-US" sz="2400" dirty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>
              <a:buNone/>
            </a:pPr>
            <a:endParaRPr lang="en-US" altLang="ja-JP" sz="18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8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79504" y="612444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en-US" altLang="ja-JP" dirty="0" smtClean="0">
                <a:latin typeface="HGSｺﾞｼｯｸE" pitchFamily="50" charset="-128"/>
                <a:ea typeface="HGSｺﾞｼｯｸE" pitchFamily="50" charset="-128"/>
              </a:rPr>
              <a:t>※</a:t>
            </a:r>
            <a:r>
              <a:rPr lang="ja-JP" altLang="en-US" dirty="0" smtClean="0">
                <a:latin typeface="HGSｺﾞｼｯｸE" pitchFamily="50" charset="-128"/>
                <a:ea typeface="HGSｺﾞｼｯｸE" pitchFamily="50" charset="-128"/>
              </a:rPr>
              <a:t>総務省に</a:t>
            </a:r>
            <a:r>
              <a:rPr lang="ja-JP" altLang="en-US" dirty="0">
                <a:latin typeface="HGSｺﾞｼｯｸE" pitchFamily="50" charset="-128"/>
                <a:ea typeface="HGSｺﾞｼｯｸE" pitchFamily="50" charset="-128"/>
              </a:rPr>
              <a:t>よる調査</a:t>
            </a:r>
            <a:r>
              <a:rPr lang="ja-JP" altLang="en-US" dirty="0" smtClean="0">
                <a:latin typeface="HGSｺﾞｼｯｸE" pitchFamily="50" charset="-128"/>
                <a:ea typeface="HGSｺﾞｼｯｸE" pitchFamily="50" charset="-128"/>
              </a:rPr>
              <a:t>結果</a:t>
            </a:r>
            <a:endParaRPr lang="en-US" altLang="ja-JP" dirty="0">
              <a:latin typeface="HGSｺﾞｼｯｸE" pitchFamily="50" charset="-128"/>
              <a:ea typeface="HGS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363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/>
          <a:lstStyle/>
          <a:p>
            <a:pPr algn="l"/>
            <a:r>
              <a:rPr lang="ja-JP" altLang="en-US" b="1" spc="50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２</a:t>
            </a:r>
            <a:r>
              <a:rPr lang="ja-JP" altLang="en-US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．キャンプと</a:t>
            </a:r>
            <a:r>
              <a:rPr lang="en-US" altLang="ja-JP" b="1" spc="50" dirty="0" smtClean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Linking</a:t>
            </a:r>
            <a:endParaRPr kumimoji="1" lang="ja-JP" altLang="en-US" b="1" spc="50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ln w="10541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latin typeface="HGPｺﾞｼｯｸE" pitchFamily="50" charset="-128"/>
                <a:ea typeface="HGPｺﾞｼｯｸE" pitchFamily="50" charset="-128"/>
              </a:rPr>
              <a:t>キャンプ地での危険区域</a:t>
            </a:r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endParaRPr lang="en-US" altLang="ja-JP" sz="1400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  <a:p>
            <a:pPr lvl="1"/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鬱蒼とした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森林</a:t>
            </a:r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ja-JP" altLang="en-US" sz="2400" dirty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水深の深い</a:t>
            </a:r>
            <a:r>
              <a:rPr lang="ja-JP" altLang="en-US" sz="2400" dirty="0" smtClean="0">
                <a:latin typeface="HGSｺﾞｼｯｸE" pitchFamily="50" charset="-128"/>
                <a:ea typeface="HGSｺﾞｼｯｸE" pitchFamily="50" charset="-128"/>
              </a:rPr>
              <a:t>河川</a:t>
            </a:r>
            <a:endParaRPr lang="en-US" altLang="ja-JP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ja-JP" altLang="en-US" sz="2400" dirty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r>
              <a:rPr lang="ja-JP" altLang="en-US" sz="2400" dirty="0">
                <a:latin typeface="HGSｺﾞｼｯｸE" pitchFamily="50" charset="-128"/>
                <a:ea typeface="HGSｺﾞｼｯｸE" pitchFamily="50" charset="-128"/>
              </a:rPr>
              <a:t>崖や沼、土地所有者の指定した区画</a:t>
            </a:r>
            <a:endParaRPr lang="ja-JP" altLang="en-US" sz="24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marL="457200" lvl="1" indent="0">
              <a:buNone/>
            </a:pPr>
            <a:endParaRPr lang="en-US" altLang="ja-JP" sz="18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sz="2000" dirty="0" smtClean="0">
              <a:latin typeface="HGSｺﾞｼｯｸE" pitchFamily="50" charset="-128"/>
              <a:ea typeface="HGSｺﾞｼｯｸE" pitchFamily="50" charset="-128"/>
            </a:endParaRPr>
          </a:p>
          <a:p>
            <a:pPr lvl="1"/>
            <a:endParaRPr lang="en-US" altLang="ja-JP" dirty="0" smtClean="0">
              <a:ln w="10541" cmpd="sng">
                <a:solidFill>
                  <a:schemeClr val="accent3">
                    <a:lumMod val="50000"/>
                  </a:schemeClr>
                </a:solidFill>
                <a:prstDash val="solid"/>
              </a:ln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81CE5CD-37A3-41EB-9C20-18230A3B11F3}" type="slidenum">
              <a:rPr lang="ja-JP" altLang="en-US" sz="240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pPr/>
              <a:t>9</a:t>
            </a:fld>
            <a:endParaRPr lang="ja-JP" altLang="en-US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873" y="5188239"/>
            <a:ext cx="1604573" cy="169714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093346"/>
            <a:ext cx="2555776" cy="17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7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345</Words>
  <Application>Microsoft Office PowerPoint</Application>
  <PresentationFormat>画面に合わせる (4:3)</PresentationFormat>
  <Paragraphs>144</Paragraphs>
  <Slides>22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3" baseType="lpstr">
      <vt:lpstr>Office ​​テーマ</vt:lpstr>
      <vt:lpstr>キャンプ役立ちアプリ Linking 04 清水 悠平</vt:lpstr>
      <vt:lpstr>Outline</vt:lpstr>
      <vt:lpstr>１．企画概要</vt:lpstr>
      <vt:lpstr>１．企画概要</vt:lpstr>
      <vt:lpstr>１．企画概要</vt:lpstr>
      <vt:lpstr>２．キャンプとLinking</vt:lpstr>
      <vt:lpstr>２．キャンプとLinking</vt:lpstr>
      <vt:lpstr>２．キャンプとLinking</vt:lpstr>
      <vt:lpstr>２．キャンプとLinking</vt:lpstr>
      <vt:lpstr>２．キャンプとLinking</vt:lpstr>
      <vt:lpstr>２．キャンプとLinking</vt:lpstr>
      <vt:lpstr>２．キャンプとLinking</vt:lpstr>
      <vt:lpstr>３．アプリ詳細</vt:lpstr>
      <vt:lpstr>３．アプリ詳細</vt:lpstr>
      <vt:lpstr>３．アプリ詳細</vt:lpstr>
      <vt:lpstr>３．アプリ詳細</vt:lpstr>
      <vt:lpstr>３．アプリ詳細</vt:lpstr>
      <vt:lpstr>３．アプリ詳細</vt:lpstr>
      <vt:lpstr>３．アプリ詳細</vt:lpstr>
      <vt:lpstr>４．デモンストレーション</vt:lpstr>
      <vt:lpstr>５．まとめ</vt:lpstr>
      <vt:lpstr>５．まとめ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Kawano.Hirofumi</dc:creator>
  <cp:lastModifiedBy>masamitsu</cp:lastModifiedBy>
  <cp:revision>112</cp:revision>
  <dcterms:created xsi:type="dcterms:W3CDTF">2016-07-06T06:09:36Z</dcterms:created>
  <dcterms:modified xsi:type="dcterms:W3CDTF">2016-07-12T06:45:01Z</dcterms:modified>
</cp:coreProperties>
</file>